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2" r:id="rId3"/>
    <p:sldId id="323" r:id="rId4"/>
    <p:sldId id="332" r:id="rId5"/>
    <p:sldId id="324" r:id="rId6"/>
    <p:sldId id="333" r:id="rId7"/>
    <p:sldId id="334" r:id="rId8"/>
    <p:sldId id="335" r:id="rId9"/>
    <p:sldId id="336" r:id="rId10"/>
    <p:sldId id="337" r:id="rId11"/>
    <p:sldId id="338" r:id="rId12"/>
    <p:sldId id="339" r:id="rId13"/>
    <p:sldId id="32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CC990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291" autoAdjust="0"/>
  </p:normalViewPr>
  <p:slideViewPr>
    <p:cSldViewPr>
      <p:cViewPr varScale="1">
        <p:scale>
          <a:sx n="72" d="100"/>
          <a:sy n="72" d="100"/>
        </p:scale>
        <p:origin x="126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7/28/2022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7/28/2022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7/28/2022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7/28/2022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7/28/2022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7/28/2022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3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9F9B3C-CC67-4FB0-B743-3E279AEE8763}" type="datetimeFigureOut">
              <a:rPr lang="en-US" smtClean="0"/>
              <a:pPr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 descr="Career Guidance and placement cell, SGGSJ Govt. College, Paonta Sahib -  Home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4572000"/>
            <a:ext cx="85344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534244" y="5132368"/>
            <a:ext cx="79239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Berlin Sans FB Demi" pitchFamily="34" charset="0"/>
              </a:rPr>
              <a:t> SHRI GURU GOBIND SINGH JI GOVT. COLLEGE, 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Berlin Sans FB Demi" pitchFamily="34" charset="0"/>
              </a:rPr>
              <a:t>PAONTA SAHIB, SIRMOUR (H.P) </a:t>
            </a:r>
          </a:p>
        </p:txBody>
      </p:sp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28600"/>
            <a:ext cx="8610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5600" y="304800"/>
            <a:ext cx="3200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7400" y="2819400"/>
            <a:ext cx="4724400" cy="1755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0E95BBC-88AB-4916-A4F0-4E668D8005FC}"/>
              </a:ext>
            </a:extLst>
          </p:cNvPr>
          <p:cNvSpPr/>
          <p:nvPr/>
        </p:nvSpPr>
        <p:spPr>
          <a:xfrm>
            <a:off x="4343400" y="196870"/>
            <a:ext cx="45720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</a:rPr>
              <a:t>B.A. 2nd YEAR</a:t>
            </a:r>
            <a:endParaRPr lang="en-US" sz="3600" b="1" dirty="0">
              <a:solidFill>
                <a:srgbClr val="7030A0"/>
              </a:solidFill>
            </a:endParaRPr>
          </a:p>
          <a:p>
            <a:pPr algn="ctr"/>
            <a:endParaRPr lang="en-US" sz="4000" b="1" dirty="0">
              <a:solidFill>
                <a:srgbClr val="FF0000"/>
              </a:solidFill>
            </a:endParaRPr>
          </a:p>
          <a:p>
            <a:pPr algn="ctr"/>
            <a:r>
              <a:rPr lang="en-US" sz="4000" b="1" dirty="0">
                <a:solidFill>
                  <a:srgbClr val="FF0000"/>
                </a:solidFill>
              </a:rPr>
              <a:t>COURSE NAME: HUMAN ANATOMY AND PHYSIOLOGY</a:t>
            </a:r>
          </a:p>
          <a:p>
            <a:pPr algn="ctr"/>
            <a:endParaRPr lang="en-US" sz="3600" b="1" dirty="0">
              <a:solidFill>
                <a:srgbClr val="FF0000"/>
              </a:solidFill>
            </a:endParaRPr>
          </a:p>
          <a:p>
            <a:pPr algn="ctr"/>
            <a:r>
              <a:rPr lang="en-US" sz="4800" b="1" dirty="0">
                <a:solidFill>
                  <a:srgbClr val="002060"/>
                </a:solidFill>
              </a:rPr>
              <a:t>COURSE CODE: PED201TH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4343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76879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407AEE-87E5-4259-B378-DA8062960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208" y="228600"/>
            <a:ext cx="8519583" cy="60198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33DFDED-B469-4BA0-ABCE-B3D8108EB3C4}"/>
              </a:ext>
            </a:extLst>
          </p:cNvPr>
          <p:cNvSpPr/>
          <p:nvPr/>
        </p:nvSpPr>
        <p:spPr>
          <a:xfrm>
            <a:off x="609600" y="1676400"/>
            <a:ext cx="77724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500" b="1" dirty="0">
                <a:solidFill>
                  <a:srgbClr val="FF0000"/>
                </a:solidFill>
              </a:rPr>
              <a:t>FATIGUE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07C6A-24DD-4FB6-B4C2-21AF6A10B5F1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TOPICS TO BE COVERED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D11E5-D21D-4DCB-B446-38F510FCD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/>
          <a:lstStyle/>
          <a:p>
            <a:r>
              <a:rPr lang="en-US" b="1" dirty="0"/>
              <a:t>FATIGUE</a:t>
            </a:r>
          </a:p>
          <a:p>
            <a:r>
              <a:rPr lang="en-US" b="1" dirty="0"/>
              <a:t>TYPES OF FATIGUE</a:t>
            </a:r>
          </a:p>
          <a:p>
            <a:r>
              <a:rPr lang="en-US" b="1" dirty="0"/>
              <a:t>SYMPTOMS</a:t>
            </a:r>
          </a:p>
          <a:p>
            <a:r>
              <a:rPr lang="en-US" b="1" dirty="0"/>
              <a:t>CAUSES</a:t>
            </a:r>
          </a:p>
        </p:txBody>
      </p:sp>
    </p:spTree>
    <p:extLst>
      <p:ext uri="{BB962C8B-B14F-4D97-AF65-F5344CB8AC3E}">
        <p14:creationId xmlns:p14="http://schemas.microsoft.com/office/powerpoint/2010/main" val="1824641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BCE6C-29AB-48A2-AAFB-17BD1CA63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b="1" dirty="0"/>
              <a:t>FATIGUE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F3C99-D535-4083-BD77-16F031FAE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720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Fatigue is often described as a lack of energy and motivation—both physical and emotional.</a:t>
            </a:r>
          </a:p>
          <a:p>
            <a:r>
              <a:rPr lang="en-US" dirty="0"/>
              <a:t>It is different than sleepiness or drowsiness, which describe the need for sleep. </a:t>
            </a:r>
          </a:p>
          <a:p>
            <a:r>
              <a:rPr lang="en-US" dirty="0"/>
              <a:t>Fatigue is also a response to physical and mental activities.</a:t>
            </a:r>
          </a:p>
          <a:p>
            <a:r>
              <a:rPr lang="en-US" dirty="0"/>
              <a:t>Normally, fatigue can be resolved with rest or reducing activity. </a:t>
            </a:r>
          </a:p>
          <a:p>
            <a:r>
              <a:rPr lang="en-US" dirty="0"/>
              <a:t>Fatigue is a common complaint related to health issues. </a:t>
            </a:r>
          </a:p>
          <a:p>
            <a:r>
              <a:rPr lang="en-US" dirty="0"/>
              <a:t>Notably, it is a symptom and not a specific disease or health condition. </a:t>
            </a:r>
          </a:p>
          <a:p>
            <a:r>
              <a:rPr lang="en-US" dirty="0"/>
              <a:t>Many illnesses cause fatigue, and the symptoms can be physical, psychological, or a combination of both.</a:t>
            </a:r>
          </a:p>
        </p:txBody>
      </p:sp>
    </p:spTree>
    <p:extLst>
      <p:ext uri="{BB962C8B-B14F-4D97-AF65-F5344CB8AC3E}">
        <p14:creationId xmlns:p14="http://schemas.microsoft.com/office/powerpoint/2010/main" val="3606719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84C13-CA08-45A4-9CAB-22FFD03F63F9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/>
              <a:t>TYPES OF FATIGUE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F87C1-76D8-4900-B9F5-1796BD0BD4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There are two main types of fatigue: 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3900" dirty="0"/>
              <a:t>Physical and Mental</a:t>
            </a:r>
            <a:r>
              <a:rPr lang="en-US" sz="3500" dirty="0"/>
              <a:t>.</a:t>
            </a:r>
          </a:p>
          <a:p>
            <a:r>
              <a:rPr lang="en-US" dirty="0"/>
              <a:t>A person with physical fatigue may find it physically hard to do the things they usually do, such as climbing the stairs. </a:t>
            </a:r>
          </a:p>
          <a:p>
            <a:r>
              <a:rPr lang="en-US" dirty="0"/>
              <a:t>Symptoms include muscle weakness, and diagnosis may involve completing a strength test.</a:t>
            </a:r>
          </a:p>
          <a:p>
            <a:r>
              <a:rPr lang="en-US" dirty="0"/>
              <a:t>With mental fatigue, a person may find it harder to concentrate on things and stay focused. They may feel sleepy or have difficulty staying awake while working.</a:t>
            </a:r>
          </a:p>
        </p:txBody>
      </p:sp>
    </p:spTree>
    <p:extLst>
      <p:ext uri="{BB962C8B-B14F-4D97-AF65-F5344CB8AC3E}">
        <p14:creationId xmlns:p14="http://schemas.microsoft.com/office/powerpoint/2010/main" val="617311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637D6-3636-44B9-84DA-B6EB3F78E390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/>
              <a:t>SYMPTOMS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34732-5DA3-4074-A5DA-DC6EA982BB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main symptom of fatigue is exhaustion with physical or mental activity. </a:t>
            </a:r>
          </a:p>
          <a:p>
            <a:r>
              <a:rPr lang="en-US" dirty="0"/>
              <a:t>A person does not feel refreshed after resting or sleeping.</a:t>
            </a:r>
          </a:p>
          <a:p>
            <a:r>
              <a:rPr lang="en-US" dirty="0"/>
              <a:t>It might also be hard for them to carry out their daily activities, including work, household chores, and caring for others.</a:t>
            </a:r>
          </a:p>
          <a:p>
            <a:r>
              <a:rPr lang="en-US" dirty="0"/>
              <a:t>The symptoms of fatigue may be physical, mental, or emotional.</a:t>
            </a:r>
          </a:p>
        </p:txBody>
      </p:sp>
    </p:spTree>
    <p:extLst>
      <p:ext uri="{BB962C8B-B14F-4D97-AF65-F5344CB8AC3E}">
        <p14:creationId xmlns:p14="http://schemas.microsoft.com/office/powerpoint/2010/main" val="1480233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C4DEF-AD2F-4EC6-B311-7216173A2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00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Common symptoms associated with fatigue can include:</a:t>
            </a:r>
          </a:p>
          <a:p>
            <a:r>
              <a:rPr lang="en-US" dirty="0"/>
              <a:t>Aching or sore muscles </a:t>
            </a:r>
          </a:p>
          <a:p>
            <a:r>
              <a:rPr lang="en-US" dirty="0"/>
              <a:t>Apathy and a lack of motivation</a:t>
            </a:r>
          </a:p>
          <a:p>
            <a:r>
              <a:rPr lang="en-US" dirty="0"/>
              <a:t>Daytime drowsiness</a:t>
            </a:r>
          </a:p>
          <a:p>
            <a:r>
              <a:rPr lang="en-US" dirty="0"/>
              <a:t>Difficulty concentrating or learning new tasks</a:t>
            </a:r>
          </a:p>
          <a:p>
            <a:r>
              <a:rPr lang="en-US" dirty="0"/>
              <a:t>Gastrointestinal problems, such as bloating, abdominal pain, constipation, or diarrhea</a:t>
            </a:r>
          </a:p>
          <a:p>
            <a:r>
              <a:rPr lang="en-US" dirty="0"/>
              <a:t>Headache</a:t>
            </a:r>
          </a:p>
          <a:p>
            <a:r>
              <a:rPr lang="en-US" dirty="0"/>
              <a:t>Irritability or moodiness</a:t>
            </a:r>
          </a:p>
          <a:p>
            <a:r>
              <a:rPr lang="en-US" dirty="0"/>
              <a:t>Slowed response time</a:t>
            </a:r>
          </a:p>
          <a:p>
            <a:r>
              <a:rPr lang="en-US" dirty="0"/>
              <a:t>Vision problems, such as blurriness</a:t>
            </a:r>
          </a:p>
        </p:txBody>
      </p:sp>
    </p:spTree>
    <p:extLst>
      <p:ext uri="{BB962C8B-B14F-4D97-AF65-F5344CB8AC3E}">
        <p14:creationId xmlns:p14="http://schemas.microsoft.com/office/powerpoint/2010/main" val="389345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92290-784B-4590-9663-ECBD3EBD1C44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/>
              <a:t>CAUSES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9AA49-07ED-491B-9FA4-205D86C498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Fatigue is associated with many health conditions and lifestyle factors. </a:t>
            </a:r>
          </a:p>
          <a:p>
            <a:r>
              <a:rPr lang="en-US" dirty="0"/>
              <a:t>The sections below will outline these in more detail.</a:t>
            </a:r>
          </a:p>
          <a:p>
            <a:pPr marL="0" indent="0">
              <a:buNone/>
            </a:pPr>
            <a:r>
              <a:rPr lang="en-US" b="1" dirty="0"/>
              <a:t>Mental health issues </a:t>
            </a:r>
          </a:p>
          <a:p>
            <a:r>
              <a:rPr lang="en-US" dirty="0"/>
              <a:t>Fatigue is a common symptom of clinical depression, either due to the depression itself or associated problems, such as insomnia.</a:t>
            </a:r>
          </a:p>
        </p:txBody>
      </p:sp>
    </p:spTree>
    <p:extLst>
      <p:ext uri="{BB962C8B-B14F-4D97-AF65-F5344CB8AC3E}">
        <p14:creationId xmlns:p14="http://schemas.microsoft.com/office/powerpoint/2010/main" val="3804651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C7EC0-ADBB-431B-9431-4BA420B543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Fatigue can also result from the following mental health issues:</a:t>
            </a:r>
          </a:p>
          <a:p>
            <a:r>
              <a:rPr lang="en-US" dirty="0"/>
              <a:t>Stress</a:t>
            </a:r>
          </a:p>
          <a:p>
            <a:r>
              <a:rPr lang="en-US" dirty="0"/>
              <a:t>Bereavement and </a:t>
            </a:r>
            <a:r>
              <a:rPr lang="en-US" dirty="0" err="1"/>
              <a:t>griefeating</a:t>
            </a:r>
            <a:r>
              <a:rPr lang="en-US" dirty="0"/>
              <a:t> disorders</a:t>
            </a:r>
          </a:p>
          <a:p>
            <a:r>
              <a:rPr lang="en-US" dirty="0"/>
              <a:t>Anxiety </a:t>
            </a:r>
          </a:p>
          <a:p>
            <a:r>
              <a:rPr lang="en-US" dirty="0"/>
              <a:t>Boredom</a:t>
            </a:r>
          </a:p>
          <a:p>
            <a:r>
              <a:rPr lang="en-US" dirty="0"/>
              <a:t>Emotional </a:t>
            </a:r>
          </a:p>
          <a:p>
            <a:r>
              <a:rPr lang="en-US" dirty="0"/>
              <a:t>Exhaustion or burnout</a:t>
            </a:r>
          </a:p>
          <a:p>
            <a:r>
              <a:rPr lang="en-US" dirty="0"/>
              <a:t>life events, such as moving home or getting a divorce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772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C391EA7-226C-4B15-ABCE-27AB78140CE6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/>
              <a:t>ENDOCRINE AND METABOLIC REASONS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B408D-033F-4FAA-A3A4-34A479FBA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Health conditions and other factors that affect hormones can cause fatigue. These include:</a:t>
            </a:r>
          </a:p>
          <a:p>
            <a:r>
              <a:rPr lang="en-US" dirty="0"/>
              <a:t>Cushing’s </a:t>
            </a:r>
          </a:p>
          <a:p>
            <a:r>
              <a:rPr lang="en-US" dirty="0"/>
              <a:t>Syndrome </a:t>
            </a:r>
          </a:p>
          <a:p>
            <a:r>
              <a:rPr lang="en-US" dirty="0"/>
              <a:t>kidney disease</a:t>
            </a:r>
          </a:p>
          <a:p>
            <a:r>
              <a:rPr lang="en-US" dirty="0"/>
              <a:t>electrolyte problems</a:t>
            </a:r>
          </a:p>
          <a:p>
            <a:r>
              <a:rPr lang="en-US" dirty="0"/>
              <a:t>Diabetes </a:t>
            </a:r>
          </a:p>
          <a:p>
            <a:r>
              <a:rPr lang="en-US" dirty="0"/>
              <a:t>thyroid conditions</a:t>
            </a:r>
          </a:p>
          <a:p>
            <a:r>
              <a:rPr lang="en-US" dirty="0"/>
              <a:t>Pregnancy</a:t>
            </a:r>
          </a:p>
          <a:p>
            <a:r>
              <a:rPr lang="en-US" dirty="0"/>
              <a:t>hormonal contraception, including birth control pills and the implant</a:t>
            </a:r>
          </a:p>
          <a:p>
            <a:r>
              <a:rPr lang="en-US" dirty="0"/>
              <a:t>Drugs and medications</a:t>
            </a:r>
          </a:p>
          <a:p>
            <a:r>
              <a:rPr lang="en-US" dirty="0"/>
              <a:t>Certain drugs and medications can cause fatigue.                                                   These include: some antidepressants,  anxiety, medications, antihypertensives,  statins, steroids, antihistamine, Sedatives</a:t>
            </a:r>
          </a:p>
        </p:txBody>
      </p:sp>
    </p:spTree>
    <p:extLst>
      <p:ext uri="{BB962C8B-B14F-4D97-AF65-F5344CB8AC3E}">
        <p14:creationId xmlns:p14="http://schemas.microsoft.com/office/powerpoint/2010/main" val="812014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27D1D-506F-4E3B-8E7B-C3721F0A0967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/>
              <a:t>OTHER RESONS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D9452-B259-468D-A0F3-2CFDE00C30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Heart and lung conditions</a:t>
            </a:r>
          </a:p>
          <a:p>
            <a:r>
              <a:rPr lang="en-US" dirty="0"/>
              <a:t>Chronic obstructive </a:t>
            </a:r>
          </a:p>
          <a:p>
            <a:r>
              <a:rPr lang="en-US" dirty="0"/>
              <a:t>Pulmonary disease</a:t>
            </a:r>
          </a:p>
          <a:p>
            <a:r>
              <a:rPr lang="en-US" dirty="0"/>
              <a:t>Sleep factors</a:t>
            </a:r>
          </a:p>
          <a:p>
            <a:r>
              <a:rPr lang="en-US" dirty="0"/>
              <a:t>Chemicals and substances</a:t>
            </a:r>
          </a:p>
          <a:p>
            <a:r>
              <a:rPr lang="en-US" dirty="0"/>
              <a:t>Medical conditions</a:t>
            </a:r>
          </a:p>
        </p:txBody>
      </p:sp>
    </p:spTree>
    <p:extLst>
      <p:ext uri="{BB962C8B-B14F-4D97-AF65-F5344CB8AC3E}">
        <p14:creationId xmlns:p14="http://schemas.microsoft.com/office/powerpoint/2010/main" val="1464762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5F405C-4A39-4C87-9E56-4B8665AB4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990600"/>
            <a:ext cx="63246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356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</TotalTime>
  <Words>385</Words>
  <Application>Microsoft Office PowerPoint</Application>
  <PresentationFormat>On-screen Show (4:3)</PresentationFormat>
  <Paragraphs>74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Berlin Sans FB Demi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TOPICS TO BE COVERED</vt:lpstr>
      <vt:lpstr>FATIGUE</vt:lpstr>
      <vt:lpstr>TYPES OF FATIGUE</vt:lpstr>
      <vt:lpstr>SYMPTOMS</vt:lpstr>
      <vt:lpstr>PowerPoint Presentation</vt:lpstr>
      <vt:lpstr>CAUSES</vt:lpstr>
      <vt:lpstr>PowerPoint Presentation</vt:lpstr>
      <vt:lpstr>ENDOCRINE AND METABOLIC REASONS</vt:lpstr>
      <vt:lpstr>OTHER RESONS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jj</dc:creator>
  <cp:lastModifiedBy>User</cp:lastModifiedBy>
  <cp:revision>97</cp:revision>
  <dcterms:created xsi:type="dcterms:W3CDTF">2022-07-21T00:29:04Z</dcterms:created>
  <dcterms:modified xsi:type="dcterms:W3CDTF">2022-07-28T12:43:45Z</dcterms:modified>
</cp:coreProperties>
</file>